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61" r:id="rId2"/>
  </p:sldMasterIdLst>
  <p:notesMasterIdLst>
    <p:notesMasterId r:id="rId12"/>
  </p:notesMasterIdLst>
  <p:sldIdLst>
    <p:sldId id="256" r:id="rId3"/>
    <p:sldId id="257" r:id="rId4"/>
    <p:sldId id="319" r:id="rId5"/>
    <p:sldId id="260" r:id="rId6"/>
    <p:sldId id="262" r:id="rId7"/>
    <p:sldId id="263" r:id="rId8"/>
    <p:sldId id="320" r:id="rId9"/>
    <p:sldId id="259" r:id="rId10"/>
    <p:sldId id="321" r:id="rId11"/>
  </p:sldIdLst>
  <p:sldSz cx="9906000" cy="6858000" type="A4"/>
  <p:notesSz cx="6797675" cy="987266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812">
          <p15:clr>
            <a:srgbClr val="A4A3A4"/>
          </p15:clr>
        </p15:guide>
        <p15:guide id="2" pos="558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hYLmD+KXKu7QLEqTCAIxbZnQUa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253" y="48"/>
      </p:cViewPr>
      <p:guideLst>
        <p:guide orient="horz" pos="812"/>
        <p:guide pos="5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customschemas.google.com/relationships/presentationmetadata" Target="metadata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3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3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25488" y="739775"/>
            <a:ext cx="5346700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377316"/>
            <a:ext cx="2945659" cy="493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6700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e1a4cb40a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6700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e1a4cb40a0_0_0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00" cy="444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g3e1a4cb40a0_0_0:notes"/>
          <p:cNvSpPr txBox="1">
            <a:spLocks noGrp="1"/>
          </p:cNvSpPr>
          <p:nvPr>
            <p:ph type="sldNum" idx="12"/>
          </p:nvPr>
        </p:nvSpPr>
        <p:spPr>
          <a:xfrm>
            <a:off x="3850443" y="9377316"/>
            <a:ext cx="2945700" cy="493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37" indent="-285745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2980" indent="-228596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171" indent="-228596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364" indent="-228596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555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748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8939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132" indent="-22859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9E6F5F-2F2C-4BD5-AEFE-53C1FA6A11D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8300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e1a4cb40a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6700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e1a4cb40a0_0_0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00" cy="444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g3e1a4cb40a0_0_0:notes"/>
          <p:cNvSpPr txBox="1">
            <a:spLocks noGrp="1"/>
          </p:cNvSpPr>
          <p:nvPr>
            <p:ph type="sldNum" idx="12"/>
          </p:nvPr>
        </p:nvSpPr>
        <p:spPr>
          <a:xfrm>
            <a:off x="3850443" y="9377316"/>
            <a:ext cx="2945700" cy="493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5912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e1a4cb40a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6700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e1a4cb40a0_0_0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00" cy="444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g3e1a4cb40a0_0_0:notes"/>
          <p:cNvSpPr txBox="1">
            <a:spLocks noGrp="1"/>
          </p:cNvSpPr>
          <p:nvPr>
            <p:ph type="sldNum" idx="12"/>
          </p:nvPr>
        </p:nvSpPr>
        <p:spPr>
          <a:xfrm>
            <a:off x="3850443" y="9377316"/>
            <a:ext cx="2945700" cy="493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1189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 rot="5400000">
            <a:off x="2895600" y="-171450"/>
            <a:ext cx="4114800" cy="84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 rot="5400000">
            <a:off x="5367338" y="2300288"/>
            <a:ext cx="5486400" cy="210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 rot="5400000">
            <a:off x="1081088" y="271462"/>
            <a:ext cx="5486400" cy="616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5693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5693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7261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56BB1-A28E-43FF-8CCA-75E8CDD0D8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0ED3C9-2EA5-432C-999B-970AF49B2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A5C0AD-432B-4D2C-8978-D2C512C1E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DD3D0F-9647-4C06-8B59-B51A1F261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6B1D4A-0D37-4DBF-9226-869366C1B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474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755F3-0162-4D1D-94F9-40DE9D169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B4FE99-99FF-44FF-9BCB-45209AB7A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287E95-4FAF-42B9-9E24-B3423C9B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B62007-22DF-4933-9625-47AA9F365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FC6EB5-5C23-4765-9A6A-4683B669E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087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DFB944-E839-405E-81EE-81E3FB8F8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05E9B4-0C6A-400F-9099-9FED666F6E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9E61AA-3D83-4B69-A428-918B0A70C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4E5551-A8B2-433A-8648-E5553F95E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6C4E45-F2EE-4EC0-A86D-8B9B7C47C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313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51FB5-8D83-4ED1-946D-EB27EAB7C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9CD779-D148-4468-B99C-89B01D6DCF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D5B80E-3B11-466D-AAF4-CF609A118E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A5E668-2EEF-49ED-A8DD-2A36639B5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896B08-4A3A-46AD-99F2-6412D8E1A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AAF703-0A34-4652-832C-A4CFD543E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28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08C33-E5F0-4684-A528-3A0D3CAA1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F8F708-8B14-4569-89B4-8347AE4941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148057-B860-4765-96A7-0C023730C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7FA1A36-899C-4D92-8FFF-13C2FCE705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47C4A3-64CF-4987-A753-7CA7725A07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3A3EA8E-9044-4C2C-AD4C-F44044EF2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BDD6BBD-82B3-46F3-81C1-F377EBBB1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447EFDC-7D74-4E15-89BF-8DE2F18AF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9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ACFA32-FE7F-490D-BA03-073BE7452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F396DF-B6B6-46F7-A847-E68A503CC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B22F321-2D04-422E-8FFE-8A9E7FC85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A59BDF-A794-44C7-BAE4-4BADF5FA2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37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7B4262-9E3C-4CD0-9ABC-B89385AE1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BF50060-620F-4F5F-99E3-3BD02834B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E1BD74-CC55-478A-9774-1E1EC90A1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03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94802-EF83-4C60-A9A0-978C12E0C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79E47E-409C-4B22-AD85-59EB5E153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D38F57-27B0-4F22-8910-4E7306E3E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DADFE2-EF00-424A-B289-F68BF6735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F8B96A-A2FB-44DB-9C61-F4639652C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6DFB3D-F491-4FB9-A213-98A6C79D5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402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95C164-B3DF-4CA0-BB8F-FA325B31D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4B9E6E6-D172-43AC-9EAF-0889FB1680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C43C45-A667-4FA4-A248-CF3BEF11E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7136AA-862D-4123-8AE9-1A0B63746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83395B-093A-4B75-B8AE-69A17D6CF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706CFD-D039-4EB2-A96E-9493AFA8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79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9DF8FF-76EE-4A84-A756-B7B3AF260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7DBEA0-9C7D-461B-9BEE-BDA2F54F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8D5E37-DADC-413A-B087-EA607125F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E7A254-5427-4A1F-9CDE-59962D69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FDE9FD-3CB8-47F0-9B9E-E7FCB6DC8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9204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B230994-1475-44A3-B661-DA065A702D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4682A1-269B-43A0-AD2B-BB1C96CB79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73B2B6-E330-496D-B18F-7B4E004DA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D69584-527C-4180-963B-43AD1634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C97153-296C-4B34-BC69-37E8EA6DF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94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742950" y="1981200"/>
            <a:ext cx="413385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5029200" y="1981200"/>
            <a:ext cx="413385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>
            <a:spLocks noGrp="1"/>
          </p:cNvSpPr>
          <p:nvPr>
            <p:ph type="pic" idx="2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EB11D7-0F3E-402C-A083-1F68C408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BA5F64-B9F9-4CF5-804C-896E76297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A18365-0CF5-45FA-B54D-0CF650270A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8482D-7415-4E29-B361-688D4A164376}" type="datetimeFigureOut">
              <a:rPr lang="ru-RU" smtClean="0"/>
              <a:t>21.05.2026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0F83F9-9DD6-4A51-A651-3451DAAB57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E236DE-812C-441C-868B-6FBC44C12C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1BE89-F2FB-43D1-AFA9-ED64437A94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38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240146" y="1468409"/>
            <a:ext cx="9458036" cy="4355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07000"/>
              </a:lnSpc>
            </a:pPr>
            <a: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  <a:t>V Межрегиональная конференция </a:t>
            </a:r>
            <a:b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  <a:t>«Развитие человеческого потенциала компаний– фактор устойчивого развития регионов»</a:t>
            </a:r>
            <a:b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3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Региональный корпоративный демографический стандарт Калининградской области как элемент общественного капитала: вызовы и возможности</a:t>
            </a:r>
            <a:r>
              <a:rPr lang="ru-RU" sz="3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br>
              <a:rPr lang="ru-RU" sz="3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ru-RU" sz="1800" dirty="0"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 dirty="0">
                <a:latin typeface="Calibri"/>
                <a:ea typeface="Calibri"/>
                <a:cs typeface="Calibri"/>
                <a:sym typeface="Calibri"/>
              </a:rPr>
              <a:t>                                                                                                        </a:t>
            </a:r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                                       </a:t>
            </a:r>
            <a:r>
              <a:rPr lang="ru-RU" sz="1800" dirty="0"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КАНАЕВА</a:t>
            </a:r>
            <a:b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</a:t>
            </a:r>
            <a:r>
              <a:rPr lang="en-US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Екатерина Николаевна</a:t>
            </a:r>
            <a:endParaRPr sz="20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485900" y="6183573"/>
            <a:ext cx="6934200" cy="517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Калининград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22.05.2026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</a:pPr>
            <a:endParaRPr sz="2000" dirty="0"/>
          </a:p>
        </p:txBody>
      </p:sp>
      <p:pic>
        <p:nvPicPr>
          <p:cNvPr id="91" name="Google Shape;91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3283523" cy="1184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1570" y="0"/>
            <a:ext cx="5174430" cy="575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g3e1a4cb40a0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1569" y="1255661"/>
            <a:ext cx="5174430" cy="5759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857422-C802-4ECF-ADD3-DE9C5EF1B648}"/>
              </a:ext>
            </a:extLst>
          </p:cNvPr>
          <p:cNvSpPr/>
          <p:nvPr/>
        </p:nvSpPr>
        <p:spPr>
          <a:xfrm>
            <a:off x="-2" y="1"/>
            <a:ext cx="9906001" cy="12284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спикере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C0B071-7FFC-4960-88D2-B6CA3CEE7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009" y="2884384"/>
            <a:ext cx="5036164" cy="33805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23F568-FC8D-40EF-8B4D-03BFC3E725B7}"/>
              </a:ext>
            </a:extLst>
          </p:cNvPr>
          <p:cNvSpPr txBox="1"/>
          <p:nvPr/>
        </p:nvSpPr>
        <p:spPr>
          <a:xfrm>
            <a:off x="151009" y="1421902"/>
            <a:ext cx="51908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Канаева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Николаевна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2AAC6-EDB9-4BD5-870D-BA6CA5CB432C}"/>
              </a:ext>
            </a:extLst>
          </p:cNvPr>
          <p:cNvSpPr txBox="1"/>
          <p:nvPr/>
        </p:nvSpPr>
        <p:spPr>
          <a:xfrm>
            <a:off x="5264513" y="1576886"/>
            <a:ext cx="456414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лет – руководитель профессиональной образовательной организации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лет – председатель комитета по образованию и развитию рынка труда союза «Калининградская ТПП»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лет – депутат Законодательного собрания Калининградской области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год – председатель социального комитета Законодательного Собрания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03F7707-514D-496B-A356-11BD8D2DA0F8}"/>
              </a:ext>
            </a:extLst>
          </p:cNvPr>
          <p:cNvSpPr/>
          <p:nvPr/>
        </p:nvSpPr>
        <p:spPr>
          <a:xfrm>
            <a:off x="2596884" y="644150"/>
            <a:ext cx="7309116" cy="7392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ru-RU" sz="1950" kern="120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6DDD38C-2929-489D-80BA-3EFCA6F8A42B}"/>
              </a:ext>
            </a:extLst>
          </p:cNvPr>
          <p:cNvSpPr/>
          <p:nvPr/>
        </p:nvSpPr>
        <p:spPr>
          <a:xfrm>
            <a:off x="2578" y="1351941"/>
            <a:ext cx="2612365" cy="48768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9057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ru-RU" sz="1952" b="1" kern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906331" y="563827"/>
            <a:ext cx="8542205" cy="55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90570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ru-RU" sz="3033" b="1" kern="12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492283F-8A99-47F2-906E-F74243B99F25}"/>
              </a:ext>
            </a:extLst>
          </p:cNvPr>
          <p:cNvSpPr/>
          <p:nvPr/>
        </p:nvSpPr>
        <p:spPr>
          <a:xfrm>
            <a:off x="2641089" y="4833156"/>
            <a:ext cx="7479886" cy="1492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19106" indent="-619106" defTabSz="99057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-"/>
              <a:defRPr/>
            </a:pPr>
            <a:r>
              <a:rPr lang="ru-RU" sz="3033" kern="1200" dirty="0">
                <a:solidFill>
                  <a:srgbClr val="2C2E87"/>
                </a:solidFill>
                <a:latin typeface="Calibri" pitchFamily="34" charset="0"/>
                <a:ea typeface="+mn-ea"/>
                <a:cs typeface="Arial" pitchFamily="34" charset="0"/>
              </a:rPr>
              <a:t>Мы с тобою понимаем друг друга с </a:t>
            </a:r>
            <a:r>
              <a:rPr lang="ru-RU" sz="3033" kern="1200" dirty="0" err="1">
                <a:solidFill>
                  <a:srgbClr val="2C2E87"/>
                </a:solidFill>
                <a:latin typeface="Calibri" pitchFamily="34" charset="0"/>
                <a:ea typeface="+mn-ea"/>
                <a:cs typeface="Arial" pitchFamily="34" charset="0"/>
              </a:rPr>
              <a:t>полусло</a:t>
            </a:r>
            <a:r>
              <a:rPr lang="ru-RU" sz="3033" kern="1200" dirty="0">
                <a:solidFill>
                  <a:srgbClr val="2C2E87"/>
                </a:solidFill>
                <a:latin typeface="Calibri" pitchFamily="34" charset="0"/>
                <a:ea typeface="+mn-ea"/>
                <a:cs typeface="Arial" pitchFamily="34" charset="0"/>
              </a:rPr>
              <a:t>…</a:t>
            </a:r>
          </a:p>
          <a:p>
            <a:pPr marL="619106" indent="-619106" defTabSz="99057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-"/>
              <a:defRPr/>
            </a:pPr>
            <a:r>
              <a:rPr lang="ru-RU" sz="3033" dirty="0">
                <a:solidFill>
                  <a:srgbClr val="2C2E87"/>
                </a:solidFill>
              </a:rPr>
              <a:t>…н</a:t>
            </a:r>
            <a:r>
              <a:rPr lang="ru-RU" sz="3033" kern="1200" dirty="0" err="1">
                <a:solidFill>
                  <a:srgbClr val="2C2E87"/>
                </a:solidFill>
                <a:latin typeface="Calibri" pitchFamily="34" charset="0"/>
                <a:ea typeface="+mn-ea"/>
                <a:cs typeface="Arial" pitchFamily="34" charset="0"/>
              </a:rPr>
              <a:t>ёнок</a:t>
            </a:r>
            <a:r>
              <a:rPr lang="ru-RU" sz="3033" kern="1200" dirty="0">
                <a:solidFill>
                  <a:srgbClr val="2C2E87"/>
                </a:solidFill>
                <a:latin typeface="Calibri" pitchFamily="34" charset="0"/>
                <a:ea typeface="+mn-ea"/>
                <a:cs typeface="Arial" pitchFamily="34" charset="0"/>
              </a:rPr>
              <a:t>?</a:t>
            </a: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8D016290-3DDA-48A7-A2B5-E973EAFEF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165" y="568986"/>
            <a:ext cx="7691810" cy="92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9057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ru-RU" altLang="ru-RU" sz="2800" b="1" kern="1200" dirty="0">
                <a:solidFill>
                  <a:prstClr val="white"/>
                </a:solidFill>
                <a:latin typeface="Calibri" pitchFamily="34" charset="0"/>
                <a:ea typeface="+mn-ea"/>
                <a:cs typeface="Arial" pitchFamily="34" charset="0"/>
              </a:rPr>
              <a:t>Немного лирики или как мы в Калининградской ТПП учились строить диалог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C4F783-6FBF-4F23-AA7F-F751880B1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784" y="1497675"/>
            <a:ext cx="6343147" cy="3455232"/>
          </a:xfrm>
          <a:prstGeom prst="rect">
            <a:avLst/>
          </a:prstGeom>
        </p:spPr>
      </p:pic>
      <p:sp>
        <p:nvSpPr>
          <p:cNvPr id="14" name="Rectangle 11">
            <a:extLst>
              <a:ext uri="{FF2B5EF4-FFF2-40B4-BE49-F238E27FC236}">
                <a16:creationId xmlns:a16="http://schemas.microsoft.com/office/drawing/2014/main" id="{FE1FE612-26FC-4054-8532-287659EE2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80398"/>
            <a:ext cx="2534731" cy="92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lnSpc>
                <a:spcPct val="80000"/>
              </a:lnSpc>
            </a:pPr>
            <a:r>
              <a:rPr lang="ru-RU" altLang="ru-RU" sz="2600" b="1" dirty="0">
                <a:solidFill>
                  <a:schemeClr val="bg1"/>
                </a:solidFill>
              </a:rPr>
              <a:t>ШАГ 1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2600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altLang="ru-RU" sz="2600" b="1" dirty="0">
                <a:solidFill>
                  <a:schemeClr val="bg1"/>
                </a:solidFill>
              </a:rPr>
              <a:t>Признать, что колледж и работодатель – инопланетяне друг другу.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2600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altLang="ru-RU" sz="2600" b="1" dirty="0">
                <a:solidFill>
                  <a:schemeClr val="bg1"/>
                </a:solidFill>
              </a:rPr>
              <a:t>Значит, надо учиться говорить на одном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1056579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9672"/>
            <a:ext cx="9906000" cy="2280444"/>
          </a:xfrm>
          <a:custGeom>
            <a:avLst/>
            <a:gdLst/>
            <a:ahLst/>
            <a:cxnLst/>
            <a:rect l="l" t="t" r="r" b="b"/>
            <a:pathLst>
              <a:path w="9144000" h="2105025">
                <a:moveTo>
                  <a:pt x="9144000" y="2104644"/>
                </a:moveTo>
                <a:lnTo>
                  <a:pt x="0" y="2104644"/>
                </a:lnTo>
                <a:lnTo>
                  <a:pt x="0" y="0"/>
                </a:lnTo>
                <a:lnTo>
                  <a:pt x="9144000" y="0"/>
                </a:lnTo>
                <a:lnTo>
                  <a:pt x="9144000" y="2104644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sz="1517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850" y="691137"/>
            <a:ext cx="7682883" cy="526853"/>
          </a:xfrm>
          <a:prstGeom prst="rect">
            <a:avLst/>
          </a:prstGeom>
        </p:spPr>
        <p:txBody>
          <a:bodyPr spcFirstLastPara="1" vert="horz" wrap="square" lIns="0" tIns="13758" rIns="0" bIns="0" rtlCol="0" anchor="ctr" anchorCtr="0">
            <a:spAutoFit/>
          </a:bodyPr>
          <a:lstStyle/>
          <a:p>
            <a:pPr marL="13758">
              <a:spcBef>
                <a:spcPts val="108"/>
              </a:spcBef>
            </a:pPr>
            <a:r>
              <a:rPr lang="ru-RU" sz="3250" spc="-11" dirty="0">
                <a:solidFill>
                  <a:srgbClr val="C00000"/>
                </a:solidFill>
                <a:latin typeface="Arial"/>
                <a:cs typeface="Arial"/>
              </a:rPr>
              <a:t>Контекстные региональные проекты </a:t>
            </a:r>
            <a:endParaRPr sz="325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3850" y="1727273"/>
            <a:ext cx="4421240" cy="2464563"/>
          </a:xfrm>
          <a:prstGeom prst="rect">
            <a:avLst/>
          </a:prstGeom>
        </p:spPr>
        <p:txBody>
          <a:bodyPr vert="horz" wrap="square" lIns="0" tIns="13758" rIns="0" bIns="0" rtlCol="0">
            <a:spAutoFit/>
          </a:bodyPr>
          <a:lstStyle/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Особая экономическая зона 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Программа «Восток Инвест»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Индустриальные парки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Баланс трудовых ресурсов 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endParaRPr sz="2275" dirty="0"/>
          </a:p>
        </p:txBody>
      </p:sp>
      <p:grpSp>
        <p:nvGrpSpPr>
          <p:cNvPr id="6" name="object 6"/>
          <p:cNvGrpSpPr/>
          <p:nvPr/>
        </p:nvGrpSpPr>
        <p:grpSpPr>
          <a:xfrm>
            <a:off x="0" y="4045648"/>
            <a:ext cx="9906000" cy="2090578"/>
            <a:chOff x="0" y="3140964"/>
            <a:chExt cx="9144000" cy="1929764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32376" y="3151632"/>
              <a:ext cx="2756916" cy="19187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46148" y="3150108"/>
              <a:ext cx="2951988" cy="190957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3140964"/>
              <a:ext cx="2295144" cy="191414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17435" y="3148584"/>
              <a:ext cx="2226564" cy="1908048"/>
            </a:xfrm>
            <a:prstGeom prst="rect">
              <a:avLst/>
            </a:prstGeom>
          </p:spPr>
        </p:pic>
      </p:grpSp>
      <p:sp>
        <p:nvSpPr>
          <p:cNvPr id="12" name="object 5">
            <a:extLst>
              <a:ext uri="{FF2B5EF4-FFF2-40B4-BE49-F238E27FC236}">
                <a16:creationId xmlns:a16="http://schemas.microsoft.com/office/drawing/2014/main" id="{0C4D5CB1-EE34-4271-B157-2F29170D0714}"/>
              </a:ext>
            </a:extLst>
          </p:cNvPr>
          <p:cNvSpPr txBox="1"/>
          <p:nvPr/>
        </p:nvSpPr>
        <p:spPr>
          <a:xfrm>
            <a:off x="4910075" y="1727273"/>
            <a:ext cx="4880470" cy="2464563"/>
          </a:xfrm>
          <a:prstGeom prst="rect">
            <a:avLst/>
          </a:prstGeom>
        </p:spPr>
        <p:txBody>
          <a:bodyPr vert="horz" wrap="square" lIns="0" tIns="13758" rIns="0" bIns="0" rtlCol="0">
            <a:spAutoFit/>
          </a:bodyPr>
          <a:lstStyle/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Кадровая программа для бюджетной сферы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Поддержка участников СВО, соц. категорий граждан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Индустриально-образовательные проекты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endParaRPr sz="2275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9606FF-93AC-4604-A1D1-8DB32FB328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2333" y="0"/>
            <a:ext cx="5175953" cy="57551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5455" y="1542332"/>
            <a:ext cx="9906000" cy="2280444"/>
          </a:xfrm>
          <a:custGeom>
            <a:avLst/>
            <a:gdLst/>
            <a:ahLst/>
            <a:cxnLst/>
            <a:rect l="l" t="t" r="r" b="b"/>
            <a:pathLst>
              <a:path w="9144000" h="2105025">
                <a:moveTo>
                  <a:pt x="9144000" y="2104644"/>
                </a:moveTo>
                <a:lnTo>
                  <a:pt x="0" y="2104644"/>
                </a:lnTo>
                <a:lnTo>
                  <a:pt x="0" y="0"/>
                </a:lnTo>
                <a:lnTo>
                  <a:pt x="9144000" y="0"/>
                </a:lnTo>
                <a:lnTo>
                  <a:pt x="9144000" y="2104644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sz="1517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850" y="691137"/>
            <a:ext cx="9373495" cy="526853"/>
          </a:xfrm>
          <a:prstGeom prst="rect">
            <a:avLst/>
          </a:prstGeom>
        </p:spPr>
        <p:txBody>
          <a:bodyPr spcFirstLastPara="1" vert="horz" wrap="square" lIns="0" tIns="13758" rIns="0" bIns="0" rtlCol="0" anchor="ctr" anchorCtr="0">
            <a:spAutoFit/>
          </a:bodyPr>
          <a:lstStyle/>
          <a:p>
            <a:pPr marL="13758">
              <a:spcBef>
                <a:spcPts val="108"/>
              </a:spcBef>
            </a:pPr>
            <a:r>
              <a:rPr lang="ru-RU" sz="3250" spc="-11" dirty="0">
                <a:solidFill>
                  <a:srgbClr val="C00000"/>
                </a:solidFill>
                <a:latin typeface="Arial"/>
                <a:cs typeface="Arial"/>
              </a:rPr>
              <a:t>Индустриально-образовательные проекты</a:t>
            </a:r>
            <a:endParaRPr sz="325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9344" y="1652588"/>
            <a:ext cx="4679164" cy="1764372"/>
          </a:xfrm>
          <a:prstGeom prst="rect">
            <a:avLst/>
          </a:prstGeom>
        </p:spPr>
        <p:txBody>
          <a:bodyPr vert="horz" wrap="square" lIns="0" tIns="13758" rIns="0" bIns="0" rtlCol="0">
            <a:spAutoFit/>
          </a:bodyPr>
          <a:lstStyle/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 err="1">
                <a:solidFill>
                  <a:srgbClr val="FFFFFF"/>
                </a:solidFill>
              </a:rPr>
              <a:t>Профессионалитет</a:t>
            </a:r>
            <a:endParaRPr lang="ru-RU" sz="2275" b="1" dirty="0">
              <a:solidFill>
                <a:srgbClr val="FFFFFF"/>
              </a:solidFill>
            </a:endParaRP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Чемпионаты: Молодые профессионалы, </a:t>
            </a:r>
            <a:r>
              <a:rPr lang="ru-RU" sz="2275" b="1" dirty="0" err="1">
                <a:solidFill>
                  <a:srgbClr val="FFFFFF"/>
                </a:solidFill>
              </a:rPr>
              <a:t>Абилимпикс</a:t>
            </a:r>
            <a:r>
              <a:rPr lang="ru-RU" sz="2275" b="1" dirty="0">
                <a:solidFill>
                  <a:srgbClr val="FFFFFF"/>
                </a:solidFill>
              </a:rPr>
              <a:t>, Юниоры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Отраслевая профориентация</a:t>
            </a: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0C4D5CB1-EE34-4271-B157-2F29170D0714}"/>
              </a:ext>
            </a:extLst>
          </p:cNvPr>
          <p:cNvSpPr txBox="1"/>
          <p:nvPr/>
        </p:nvSpPr>
        <p:spPr>
          <a:xfrm>
            <a:off x="4910075" y="1653380"/>
            <a:ext cx="4880470" cy="2464563"/>
          </a:xfrm>
          <a:prstGeom prst="rect">
            <a:avLst/>
          </a:prstGeom>
        </p:spPr>
        <p:txBody>
          <a:bodyPr vert="horz" wrap="square" lIns="0" tIns="13758" rIns="0" bIns="0" rtlCol="0">
            <a:spAutoFit/>
          </a:bodyPr>
          <a:lstStyle/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Предпрофессиональные классы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Учебно-производственные комплексы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r>
              <a:rPr lang="ru-RU" sz="2275" b="1" dirty="0">
                <a:solidFill>
                  <a:srgbClr val="FFFFFF"/>
                </a:solidFill>
              </a:rPr>
              <a:t>Специализация обучающих программ</a:t>
            </a:r>
          </a:p>
          <a:p>
            <a:pPr marL="356658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2776" algn="l"/>
              </a:tabLst>
            </a:pPr>
            <a:endParaRPr sz="2275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01E511-320F-437B-93E3-86E428FF7C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2776"/>
            <a:ext cx="4096867" cy="30482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B81C6A6-44ED-494F-8AF6-53E454673F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735"/>
          <a:stretch/>
        </p:blipFill>
        <p:spPr>
          <a:xfrm>
            <a:off x="2875568" y="3726379"/>
            <a:ext cx="4385773" cy="29564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051A0A3-CD45-4A68-8696-67B835330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7147" y="3844869"/>
            <a:ext cx="4589762" cy="312446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D05A32F-2703-40F3-A44C-69319F49B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0047" y="8099"/>
            <a:ext cx="5175953" cy="57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36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58B2CA-D264-43A8-98CE-61C4F514B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900" y="3876797"/>
            <a:ext cx="6322100" cy="2981202"/>
          </a:xfrm>
          <a:prstGeom prst="rect">
            <a:avLst/>
          </a:prstGeom>
        </p:spPr>
      </p:pic>
      <p:pic>
        <p:nvPicPr>
          <p:cNvPr id="98" name="Google Shape;98;g3e1a4cb40a0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1569" y="1228436"/>
            <a:ext cx="5174430" cy="5759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857422-C802-4ECF-ADD3-DE9C5EF1B648}"/>
              </a:ext>
            </a:extLst>
          </p:cNvPr>
          <p:cNvSpPr/>
          <p:nvPr/>
        </p:nvSpPr>
        <p:spPr>
          <a:xfrm>
            <a:off x="-2" y="1"/>
            <a:ext cx="9906001" cy="12284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вдруг…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Хозяйствующие субъекты - демографические агенты страны </a:t>
            </a:r>
          </a:p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FEA92D-7784-4D68-BAB0-F83C5033A59F}"/>
              </a:ext>
            </a:extLst>
          </p:cNvPr>
          <p:cNvSpPr/>
          <p:nvPr/>
        </p:nvSpPr>
        <p:spPr>
          <a:xfrm>
            <a:off x="0" y="1333784"/>
            <a:ext cx="1727200" cy="552421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595C36-546C-464A-838E-94D0492ECB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408" y="1453852"/>
            <a:ext cx="908383" cy="9022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6560CD-79FD-46FF-8472-E820D8ACAB66}"/>
              </a:ext>
            </a:extLst>
          </p:cNvPr>
          <p:cNvSpPr txBox="1"/>
          <p:nvPr/>
        </p:nvSpPr>
        <p:spPr>
          <a:xfrm>
            <a:off x="1727197" y="1340475"/>
            <a:ext cx="4756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 № Р 72119-2025 «КОРПОРАТИВНЫЙ ДЕМОГРАФИЧЕСКИЙ СТАНДАРТ»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B05676-4442-41C4-9FD3-A70BC491BBC0}"/>
              </a:ext>
            </a:extLst>
          </p:cNvPr>
          <p:cNvSpPr txBox="1"/>
          <p:nvPr/>
        </p:nvSpPr>
        <p:spPr>
          <a:xfrm>
            <a:off x="6041299" y="1253325"/>
            <a:ext cx="37215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Определил правила формирования корпоративных программ поддержки семей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Заложил методику оценки работодателей (КПД-рейтинг)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601EE65-9FE2-422D-8F18-93328D4216F2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4" y="2737711"/>
            <a:ext cx="801689" cy="8016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B1F959-C067-4418-8A7B-0C4468F7420C}"/>
              </a:ext>
            </a:extLst>
          </p:cNvPr>
          <p:cNvSpPr txBox="1"/>
          <p:nvPr/>
        </p:nvSpPr>
        <p:spPr>
          <a:xfrm>
            <a:off x="1727197" y="2698170"/>
            <a:ext cx="43141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РОССИЙСКОЙ ТРЕХСТОРОННЕЙ КОМИССИИ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49A14E-9708-45FD-B33D-F4F86934CA37}"/>
              </a:ext>
            </a:extLst>
          </p:cNvPr>
          <p:cNvSpPr txBox="1"/>
          <p:nvPr/>
        </p:nvSpPr>
        <p:spPr>
          <a:xfrm>
            <a:off x="6064393" y="2669792"/>
            <a:ext cx="36984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Предложили порядок формирования и перечень мероприятий корпоративной социальной политики по поддержке работников с семейными обязанностями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8EA6EC-6E6B-49CD-AD4F-389E8B206B88}"/>
              </a:ext>
            </a:extLst>
          </p:cNvPr>
          <p:cNvSpPr txBox="1"/>
          <p:nvPr/>
        </p:nvSpPr>
        <p:spPr>
          <a:xfrm>
            <a:off x="1807586" y="4126342"/>
            <a:ext cx="39912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КАЛИНИНГРАДСКОЙ  ТРЕХСТОРОННЕЙ КОМИССИИ</a:t>
            </a: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23F86B87-EA54-493B-B6AC-90307348467C}"/>
              </a:ext>
            </a:extLst>
          </p:cNvPr>
          <p:cNvSpPr/>
          <p:nvPr/>
        </p:nvSpPr>
        <p:spPr>
          <a:xfrm>
            <a:off x="2918685" y="3472534"/>
            <a:ext cx="350982" cy="53373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9210F2-F59F-43D7-8BA9-3BB4188BF922}"/>
              </a:ext>
            </a:extLst>
          </p:cNvPr>
          <p:cNvSpPr txBox="1"/>
          <p:nvPr/>
        </p:nvSpPr>
        <p:spPr>
          <a:xfrm>
            <a:off x="0" y="3940948"/>
            <a:ext cx="16644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solidFill>
                  <a:srgbClr val="F8FAF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Расширили перечень мероприятий по поддержке работников с семейными обязанностями</a:t>
            </a:r>
          </a:p>
        </p:txBody>
      </p:sp>
    </p:spTree>
    <p:extLst>
      <p:ext uri="{BB962C8B-B14F-4D97-AF65-F5344CB8AC3E}">
        <p14:creationId xmlns:p14="http://schemas.microsoft.com/office/powerpoint/2010/main" val="1267085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850" y="460237"/>
            <a:ext cx="9373495" cy="526853"/>
          </a:xfrm>
          <a:prstGeom prst="rect">
            <a:avLst/>
          </a:prstGeom>
        </p:spPr>
        <p:txBody>
          <a:bodyPr spcFirstLastPara="1" vert="horz" wrap="square" lIns="0" tIns="13758" rIns="0" bIns="0" rtlCol="0" anchor="ctr" anchorCtr="0">
            <a:spAutoFit/>
          </a:bodyPr>
          <a:lstStyle/>
          <a:p>
            <a:pPr marL="13758">
              <a:spcBef>
                <a:spcPts val="108"/>
              </a:spcBef>
            </a:pPr>
            <a:r>
              <a:rPr lang="ru-RU" sz="3250" spc="-11" dirty="0">
                <a:solidFill>
                  <a:srgbClr val="C00000"/>
                </a:solidFill>
                <a:latin typeface="Arial"/>
                <a:cs typeface="Arial"/>
              </a:rPr>
              <a:t>Мониторинг мер поддержки</a:t>
            </a:r>
            <a:endParaRPr sz="325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3851" y="1227731"/>
            <a:ext cx="9576694" cy="3164755"/>
          </a:xfrm>
          <a:prstGeom prst="rect">
            <a:avLst/>
          </a:prstGeom>
          <a:ln w="44450" cmpd="dbl">
            <a:solidFill>
              <a:srgbClr val="C00000"/>
            </a:solidFill>
          </a:ln>
        </p:spPr>
        <p:txBody>
          <a:bodyPr vert="horz" wrap="square" lIns="0" tIns="13758" rIns="0" bIns="0" rtlCol="0">
            <a:spAutoFit/>
          </a:bodyPr>
          <a:lstStyle/>
          <a:p>
            <a:pPr marL="13758">
              <a:buClr>
                <a:schemeClr val="bg1"/>
              </a:buClr>
              <a:tabLst>
                <a:tab pos="262776" algn="l"/>
              </a:tabLst>
            </a:pPr>
            <a:r>
              <a:rPr lang="ru-RU" sz="2275" b="1" dirty="0">
                <a:solidFill>
                  <a:srgbClr val="C00000"/>
                </a:solidFill>
              </a:rPr>
              <a:t> 47% </a:t>
            </a:r>
            <a:r>
              <a:rPr lang="ru-RU" sz="2275" dirty="0">
                <a:solidFill>
                  <a:schemeClr val="tx1"/>
                </a:solidFill>
              </a:rPr>
              <a:t>- субъекты малого предпринимательства (численность работников до 50 человек)</a:t>
            </a:r>
          </a:p>
          <a:p>
            <a:pPr marL="13758">
              <a:buClr>
                <a:schemeClr val="bg1"/>
              </a:buClr>
              <a:tabLst>
                <a:tab pos="262776" algn="l"/>
              </a:tabLst>
            </a:pPr>
            <a:r>
              <a:rPr lang="ru-RU" sz="2275" b="1" dirty="0">
                <a:solidFill>
                  <a:srgbClr val="C00000"/>
                </a:solidFill>
              </a:rPr>
              <a:t> 23%</a:t>
            </a:r>
            <a:r>
              <a:rPr lang="ru-RU" sz="2275" dirty="0">
                <a:solidFill>
                  <a:schemeClr val="tx1"/>
                </a:solidFill>
              </a:rPr>
              <a:t> - организации с численностью сотрудников от 50 до 100 человек</a:t>
            </a:r>
          </a:p>
          <a:p>
            <a:pPr marL="13758">
              <a:buClr>
                <a:schemeClr val="bg1"/>
              </a:buClr>
              <a:tabLst>
                <a:tab pos="262776" algn="l"/>
              </a:tabLst>
            </a:pPr>
            <a:r>
              <a:rPr lang="ru-RU" sz="2275" b="1" dirty="0">
                <a:solidFill>
                  <a:srgbClr val="C00000"/>
                </a:solidFill>
              </a:rPr>
              <a:t> 13% </a:t>
            </a:r>
            <a:r>
              <a:rPr lang="ru-RU" sz="2275" dirty="0">
                <a:solidFill>
                  <a:schemeClr val="tx1"/>
                </a:solidFill>
              </a:rPr>
              <a:t>- организации с численностью сотрудников от 100 до 250 человек</a:t>
            </a:r>
          </a:p>
          <a:p>
            <a:pPr marL="13758">
              <a:buClr>
                <a:schemeClr val="bg1"/>
              </a:buClr>
              <a:tabLst>
                <a:tab pos="262776" algn="l"/>
              </a:tabLst>
            </a:pPr>
            <a:r>
              <a:rPr lang="ru-RU" sz="2275" b="1" dirty="0">
                <a:solidFill>
                  <a:srgbClr val="C00000"/>
                </a:solidFill>
              </a:rPr>
              <a:t> 10%</a:t>
            </a:r>
            <a:r>
              <a:rPr lang="ru-RU" sz="2275" dirty="0">
                <a:solidFill>
                  <a:schemeClr val="tx1"/>
                </a:solidFill>
              </a:rPr>
              <a:t> - организации с численностью сотрудников от 250 до 1 000 человек</a:t>
            </a:r>
          </a:p>
          <a:p>
            <a:pPr marL="13758">
              <a:buClr>
                <a:schemeClr val="bg1"/>
              </a:buClr>
              <a:tabLst>
                <a:tab pos="262776" algn="l"/>
              </a:tabLst>
            </a:pPr>
            <a:r>
              <a:rPr lang="ru-RU" sz="2275" b="1" dirty="0">
                <a:solidFill>
                  <a:srgbClr val="C00000"/>
                </a:solidFill>
              </a:rPr>
              <a:t> 7%</a:t>
            </a:r>
            <a:r>
              <a:rPr lang="ru-RU" sz="2275" dirty="0">
                <a:solidFill>
                  <a:schemeClr val="tx1"/>
                </a:solidFill>
              </a:rPr>
              <a:t> - организации с численностью сотрудников от 1 000 и более человек</a:t>
            </a:r>
          </a:p>
        </p:txBody>
      </p:sp>
      <p:pic>
        <p:nvPicPr>
          <p:cNvPr id="15" name="Google Shape;98;g3e1a4cb40a0_0_0">
            <a:extLst>
              <a:ext uri="{FF2B5EF4-FFF2-40B4-BE49-F238E27FC236}">
                <a16:creationId xmlns:a16="http://schemas.microsoft.com/office/drawing/2014/main" id="{EE04F2D9-7A42-45F6-B10F-1A03E4A0C42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731570" y="-73891"/>
            <a:ext cx="5174430" cy="5759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593F0A0-AD68-41BB-9DDA-41868F51785E}"/>
              </a:ext>
            </a:extLst>
          </p:cNvPr>
          <p:cNvSpPr/>
          <p:nvPr/>
        </p:nvSpPr>
        <p:spPr>
          <a:xfrm>
            <a:off x="-1" y="4633127"/>
            <a:ext cx="9906001" cy="23350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C1A3C883-1276-4AC9-8151-00CAED54228E}"/>
              </a:ext>
            </a:extLst>
          </p:cNvPr>
          <p:cNvSpPr txBox="1">
            <a:spLocks/>
          </p:cNvSpPr>
          <p:nvPr/>
        </p:nvSpPr>
        <p:spPr>
          <a:xfrm>
            <a:off x="417050" y="4637558"/>
            <a:ext cx="9373495" cy="5268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3758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600" b="1" i="0" u="none" strike="noStrike" cap="none">
                <a:solidFill>
                  <a:schemeClr val="bg1"/>
                </a:solidFill>
                <a:latin typeface="Tahoma"/>
                <a:ea typeface="Arial"/>
                <a:cs typeface="Tahoma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758">
              <a:spcBef>
                <a:spcPts val="108"/>
              </a:spcBef>
            </a:pPr>
            <a:r>
              <a:rPr lang="ru-RU" sz="3250" spc="-11" dirty="0">
                <a:latin typeface="Arial"/>
                <a:cs typeface="Arial"/>
              </a:rPr>
              <a:t>Лучшие практики</a:t>
            </a:r>
            <a:endParaRPr lang="ru-RU" sz="3250" dirty="0">
              <a:latin typeface="Arial"/>
              <a:cs typeface="Ari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22D46F-B0E1-48E0-A25B-BB5218B9B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98" y="5490139"/>
            <a:ext cx="752693" cy="9263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CF476D-41F6-45D7-82F9-DB37B112A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6321" y="5499375"/>
            <a:ext cx="1243006" cy="9263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BB0F945-0EA2-4403-ADD0-7AAEEFE602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5757" y="5499376"/>
            <a:ext cx="926392" cy="9263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7BB4ED-DF76-4336-AD7E-1095E8C0D2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931" y="5490139"/>
            <a:ext cx="1019586" cy="43596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9B9D841-3638-45B7-B85D-63C730DAF9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8579" y="6011187"/>
            <a:ext cx="1786760" cy="42541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F3CC2C2-017B-4E42-8CA1-DA06BD1861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9299" y="5499376"/>
            <a:ext cx="1261486" cy="92054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B5C9F7A-90C9-456F-9417-720BF0AEE9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4677" y="5499375"/>
            <a:ext cx="892072" cy="89207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BED41D3-CE80-42F8-92F9-A09742E65F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88327" y="5611797"/>
            <a:ext cx="1149459" cy="80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402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>
            <a:extLst>
              <a:ext uri="{FF2B5EF4-FFF2-40B4-BE49-F238E27FC236}">
                <a16:creationId xmlns:a16="http://schemas.microsoft.com/office/drawing/2014/main" id="{834CE217-84C2-413A-AD72-F7CE482311F0}"/>
              </a:ext>
            </a:extLst>
          </p:cNvPr>
          <p:cNvSpPr/>
          <p:nvPr/>
        </p:nvSpPr>
        <p:spPr>
          <a:xfrm rot="16200000">
            <a:off x="421041" y="951673"/>
            <a:ext cx="5572124" cy="5490011"/>
          </a:xfrm>
          <a:prstGeom prst="flowChartDocument">
            <a:avLst/>
          </a:prstGeom>
          <a:solidFill>
            <a:srgbClr val="FF0000">
              <a:alpha val="29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>
              <a:buClrTx/>
            </a:pPr>
            <a:endParaRPr lang="ru-RU" sz="1463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Блок-схема: документ 3">
            <a:extLst>
              <a:ext uri="{FF2B5EF4-FFF2-40B4-BE49-F238E27FC236}">
                <a16:creationId xmlns:a16="http://schemas.microsoft.com/office/drawing/2014/main" id="{4414B079-9FD0-429B-B24F-6C3AEE72B79B}"/>
              </a:ext>
            </a:extLst>
          </p:cNvPr>
          <p:cNvSpPr/>
          <p:nvPr/>
        </p:nvSpPr>
        <p:spPr>
          <a:xfrm rot="16200000">
            <a:off x="-41057" y="683995"/>
            <a:ext cx="5572124" cy="5490010"/>
          </a:xfrm>
          <a:prstGeom prst="flowChartDocumen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>
              <a:buClrTx/>
            </a:pPr>
            <a:endParaRPr lang="ru-RU" sz="1463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D72FDA-989E-46CE-8AE0-65FD08DB0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405" y="543041"/>
            <a:ext cx="4854808" cy="10770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корпоративный демографический стандарт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3228FE-018B-483F-84CD-9CDF1C390765}"/>
              </a:ext>
            </a:extLst>
          </p:cNvPr>
          <p:cNvSpPr txBox="1"/>
          <p:nvPr/>
        </p:nvSpPr>
        <p:spPr>
          <a:xfrm>
            <a:off x="6211779" y="703158"/>
            <a:ext cx="331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buClrTx/>
            </a:pPr>
            <a:r>
              <a:rPr lang="ru-RU" sz="24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Чек-лист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2E61F4-AE6B-4678-A815-E7A8F1664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96626" y="5794354"/>
            <a:ext cx="2228850" cy="296664"/>
          </a:xfrm>
        </p:spPr>
        <p:txBody>
          <a:bodyPr/>
          <a:lstStyle/>
          <a:p>
            <a:pPr defTabSz="742950">
              <a:buClrTx/>
            </a:pPr>
            <a:fld id="{A941BE89-F2FB-43D1-AFA9-ED64437A94E3}" type="slidenum">
              <a:rPr lang="ru-RU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742950">
                <a:buClrTx/>
              </a:pPr>
              <a:t>8</a:t>
            </a:fld>
            <a:endParaRPr lang="ru-RU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B9097A-7DB7-4110-A8CC-B6A814072BCF}"/>
              </a:ext>
            </a:extLst>
          </p:cNvPr>
          <p:cNvSpPr txBox="1"/>
          <p:nvPr/>
        </p:nvSpPr>
        <p:spPr>
          <a:xfrm>
            <a:off x="5490010" y="1429768"/>
            <a:ext cx="435440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742950">
              <a:buClrTx/>
              <a:buFont typeface="+mj-lt"/>
              <a:buAutoNum type="arabicPeriod"/>
            </a:pPr>
            <a:r>
              <a:rPr lang="ru-RU" sz="2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Содержит перечень критериев, позволяющий работодателям самостоятельно провести оценку действующих социальных программ</a:t>
            </a:r>
            <a:endParaRPr lang="en-US" sz="22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indent="-457200" defTabSz="742950">
              <a:buClrTx/>
              <a:buFont typeface="+mj-lt"/>
              <a:buAutoNum type="arabicPeriod"/>
            </a:pPr>
            <a:r>
              <a:rPr lang="ru-RU" sz="2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Позволяет определить степень соответствия корпоративной демографической политики копании региональному корпоративному демографическому стандарту</a:t>
            </a:r>
            <a:endParaRPr lang="en-US" sz="22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indent="-457200" defTabSz="742950">
              <a:buClrTx/>
              <a:buFont typeface="+mj-lt"/>
              <a:buAutoNum type="arabicPeriod"/>
            </a:pPr>
            <a:r>
              <a:rPr lang="ru-RU" sz="22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Позволяет определить вектор развития корпоративной политики компании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EE8764-1BCD-45F4-94A6-2F69ACA12758}"/>
              </a:ext>
            </a:extLst>
          </p:cNvPr>
          <p:cNvSpPr txBox="1"/>
          <p:nvPr/>
        </p:nvSpPr>
        <p:spPr>
          <a:xfrm>
            <a:off x="99266" y="1472283"/>
            <a:ext cx="45951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42950">
              <a:buClrTx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Содержит перечень мер: 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сохранению здоровья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поддержке беременных работниц и жен сотрудников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поддержке работников при рождении (усыновлении) и воспитании детей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созданию семейно-ориентированного рабочего графика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жилищной поддержке работников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r>
              <a:rPr lang="ru-RU" sz="2200" kern="1200" dirty="0">
                <a:solidFill>
                  <a:srgbClr val="F8FAFA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сохранению и укреплению традиционных ценностей и т.д.</a:t>
            </a:r>
          </a:p>
          <a:p>
            <a:pPr marL="278606" indent="-278606" defTabSz="742950">
              <a:buClrTx/>
              <a:buFont typeface="Arial" panose="020B0604020202020204" pitchFamily="34" charset="0"/>
              <a:buChar char="•"/>
            </a:pPr>
            <a:endParaRPr lang="ru-RU" sz="2200" kern="1200" dirty="0">
              <a:solidFill>
                <a:srgbClr val="F8FAFA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3BEE52-9C0D-487A-BC79-0AB400D52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692" y="205225"/>
            <a:ext cx="1096248" cy="110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73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g3e1a4cb40a0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1569" y="1255661"/>
            <a:ext cx="5174430" cy="5759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857422-C802-4ECF-ADD3-DE9C5EF1B648}"/>
              </a:ext>
            </a:extLst>
          </p:cNvPr>
          <p:cNvSpPr/>
          <p:nvPr/>
        </p:nvSpPr>
        <p:spPr>
          <a:xfrm>
            <a:off x="-2" y="1"/>
            <a:ext cx="9906001" cy="12284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можно успеть стать соавтором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BE7DA5-E26E-496A-8DAA-1F4645475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653" y="1591238"/>
            <a:ext cx="4857750" cy="4857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67EBD7-364F-4E6C-9D17-1AE158E8CFE7}"/>
              </a:ext>
            </a:extLst>
          </p:cNvPr>
          <p:cNvSpPr txBox="1"/>
          <p:nvPr/>
        </p:nvSpPr>
        <p:spPr>
          <a:xfrm>
            <a:off x="5441499" y="2136186"/>
            <a:ext cx="43544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buClrTx/>
            </a:pPr>
            <a:r>
              <a:rPr lang="ru-RU" sz="36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темой сообщения: Конференция </a:t>
            </a:r>
            <a:r>
              <a:rPr lang="en-US" sz="36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HR </a:t>
            </a:r>
            <a:r>
              <a:rPr lang="ru-RU" sz="36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Ассоциация Партнер</a:t>
            </a:r>
          </a:p>
          <a:p>
            <a:pPr algn="ctr" defTabSz="742950">
              <a:buClrTx/>
            </a:pPr>
            <a:endParaRPr lang="ru-RU" sz="36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742950">
              <a:buClrTx/>
            </a:pPr>
            <a:endParaRPr lang="ru-RU" sz="36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742950">
              <a:buClrTx/>
            </a:pPr>
            <a:r>
              <a:rPr lang="ru-RU" sz="3600" b="1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БЛАГОДАРЮ </a:t>
            </a:r>
            <a:endParaRPr lang="en-US" sz="3600" b="1" kern="120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309416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382</Words>
  <Application>Microsoft Office PowerPoint</Application>
  <PresentationFormat>Лист A4 (210x297 мм)</PresentationFormat>
  <Paragraphs>72</Paragraphs>
  <Slides>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Tahoma</vt:lpstr>
      <vt:lpstr>Times New Roman</vt:lpstr>
      <vt:lpstr>Wingdings</vt:lpstr>
      <vt:lpstr>Оформление по умолчанию</vt:lpstr>
      <vt:lpstr>Тема Office</vt:lpstr>
      <vt:lpstr>V Межрегиональная конференция  «Развитие человеческого потенциала компаний– фактор устойчивого развития регионов»  «Региональный корпоративный демографический стандарт Калининградской области как элемент общественного капитала: вызовы и возможности»                                                                                                                                                      КАНАЕВА                                                                                                        Екатерина Николаевна</vt:lpstr>
      <vt:lpstr>Презентация PowerPoint</vt:lpstr>
      <vt:lpstr>Презентация PowerPoint</vt:lpstr>
      <vt:lpstr>Контекстные региональные проекты </vt:lpstr>
      <vt:lpstr>Индустриально-образовательные проекты</vt:lpstr>
      <vt:lpstr>Презентация PowerPoint</vt:lpstr>
      <vt:lpstr>Мониторинг мер поддержки</vt:lpstr>
      <vt:lpstr>Региональный корпоративный демографический стандарт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 Межрегиональная конференция  «Развитие человеческого потенциала компаний– фактор устойчивого развития регионов»  «Формирование и развитие кадрового резерва компании Хххххх»                                                                                                               ФИО спикера                                                                    HRD компании «ХХХХХ»</dc:title>
  <dc:creator>Кобзева Светлана Анатольевна</dc:creator>
  <cp:lastModifiedBy>user</cp:lastModifiedBy>
  <cp:revision>25</cp:revision>
  <dcterms:created xsi:type="dcterms:W3CDTF">2003-02-28T13:27:04Z</dcterms:created>
  <dcterms:modified xsi:type="dcterms:W3CDTF">2026-05-21T15:35:24Z</dcterms:modified>
</cp:coreProperties>
</file>